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0" r:id="rId4"/>
  </p:sldMasterIdLst>
  <p:sldIdLst>
    <p:sldId id="265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8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67423-1A97-3D09-541C-D72E60B2A908}" v="51" dt="2024-07-30T20:03:07.362"/>
    <p1510:client id="{274993C5-8178-21E5-EBB1-332AEA0DACDA}" v="1" dt="2024-07-30T20:36:48.672"/>
    <p1510:client id="{2BBD146D-CC21-1808-E03C-6FC9358740C0}" v="217" dt="2024-07-30T20:50:00.897"/>
    <p1510:client id="{C8254559-42CD-C53E-5B6E-3BF427DDC09F}" v="19" dt="2024-07-30T20:43:46.467"/>
    <p1510:client id="{D2418311-4739-42E6-BAD8-3F95BC62BD89}" v="289" dt="2024-07-30T19:44:28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BC8891-8BAC-4F3B-B65D-2123915DBA0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5C44ACF-7427-4F68-B38A-491EC99DAA36}">
      <dgm:prSet/>
      <dgm:spPr/>
      <dgm:t>
        <a:bodyPr/>
        <a:lstStyle/>
        <a:p>
          <a:pPr algn="l" rtl="0"/>
          <a:r>
            <a:rPr lang="en-US"/>
            <a:t>Cloud Architecture:</a:t>
          </a:r>
          <a:r>
            <a:rPr lang="en-US">
              <a:latin typeface="Trebuchet MS" panose="020B0603020202020204"/>
            </a:rPr>
            <a:t> </a:t>
          </a:r>
          <a:endParaRPr lang="en-US"/>
        </a:p>
      </dgm:t>
    </dgm:pt>
    <dgm:pt modelId="{1F3C0B38-9DA0-4BFD-A6E1-FE157EA41501}" type="parTrans" cxnId="{1B6B06F5-7C4E-4650-97C3-34F5F3EEDA74}">
      <dgm:prSet/>
      <dgm:spPr/>
      <dgm:t>
        <a:bodyPr/>
        <a:lstStyle/>
        <a:p>
          <a:endParaRPr lang="en-US"/>
        </a:p>
      </dgm:t>
    </dgm:pt>
    <dgm:pt modelId="{D61D368F-6A9B-4B04-BB2A-11B4A6D696ED}" type="sibTrans" cxnId="{1B6B06F5-7C4E-4650-97C3-34F5F3EEDA74}">
      <dgm:prSet/>
      <dgm:spPr/>
      <dgm:t>
        <a:bodyPr/>
        <a:lstStyle/>
        <a:p>
          <a:endParaRPr lang="en-US"/>
        </a:p>
      </dgm:t>
    </dgm:pt>
    <dgm:pt modelId="{3BCD2E8D-10F2-4775-8EEF-876A63126794}">
      <dgm:prSet/>
      <dgm:spPr/>
      <dgm:t>
        <a:bodyPr/>
        <a:lstStyle/>
        <a:p>
          <a:pPr algn="l" rtl="0"/>
          <a:r>
            <a:rPr lang="en-US"/>
            <a:t>- Service Models: Use IaaS, PaaS, and/or SaaS as the situation demands it.</a:t>
          </a:r>
          <a:r>
            <a:rPr lang="en-US">
              <a:latin typeface="Trebuchet MS" panose="020B0603020202020204"/>
            </a:rPr>
            <a:t> </a:t>
          </a:r>
          <a:endParaRPr lang="en-US"/>
        </a:p>
      </dgm:t>
    </dgm:pt>
    <dgm:pt modelId="{F15C0113-AF6C-4C1A-A42F-7A34834C501D}" type="parTrans" cxnId="{999EDA0B-0D5B-4402-800E-F0753AB68362}">
      <dgm:prSet/>
      <dgm:spPr/>
      <dgm:t>
        <a:bodyPr/>
        <a:lstStyle/>
        <a:p>
          <a:endParaRPr lang="en-US"/>
        </a:p>
      </dgm:t>
    </dgm:pt>
    <dgm:pt modelId="{9C7EA460-9C82-492E-9315-1B73D48A137F}" type="sibTrans" cxnId="{999EDA0B-0D5B-4402-800E-F0753AB68362}">
      <dgm:prSet/>
      <dgm:spPr/>
      <dgm:t>
        <a:bodyPr/>
        <a:lstStyle/>
        <a:p>
          <a:endParaRPr lang="en-US"/>
        </a:p>
      </dgm:t>
    </dgm:pt>
    <dgm:pt modelId="{60E7304B-494E-4E42-8A63-A78BF4116094}">
      <dgm:prSet/>
      <dgm:spPr/>
      <dgm:t>
        <a:bodyPr/>
        <a:lstStyle/>
        <a:p>
          <a:pPr algn="l" rtl="0"/>
          <a:r>
            <a:rPr lang="en-US"/>
            <a:t>- AWS Tools: The following changes should be made: Use of VPC, VPN, IAM, use of encryption should be implemented.</a:t>
          </a:r>
          <a:r>
            <a:rPr lang="en-US">
              <a:latin typeface="Trebuchet MS" panose="020B0603020202020204"/>
            </a:rPr>
            <a:t> </a:t>
          </a:r>
        </a:p>
      </dgm:t>
    </dgm:pt>
    <dgm:pt modelId="{2C52B74D-402D-4368-99DB-3D3B69C6A27A}" type="parTrans" cxnId="{714E6601-15F7-4E02-91CB-875861476BAD}">
      <dgm:prSet/>
      <dgm:spPr/>
      <dgm:t>
        <a:bodyPr/>
        <a:lstStyle/>
        <a:p>
          <a:endParaRPr lang="en-US"/>
        </a:p>
      </dgm:t>
    </dgm:pt>
    <dgm:pt modelId="{1332AD45-BF8F-44E7-803B-B662E3ACD43C}" type="sibTrans" cxnId="{714E6601-15F7-4E02-91CB-875861476BAD}">
      <dgm:prSet/>
      <dgm:spPr/>
      <dgm:t>
        <a:bodyPr/>
        <a:lstStyle/>
        <a:p>
          <a:endParaRPr lang="en-US"/>
        </a:p>
      </dgm:t>
    </dgm:pt>
    <dgm:pt modelId="{434CC418-16FA-4DE5-AC4A-8B5AF1D125C3}">
      <dgm:prSet/>
      <dgm:spPr/>
      <dgm:t>
        <a:bodyPr/>
        <a:lstStyle/>
        <a:p>
          <a:pPr algn="l" rtl="0"/>
          <a:r>
            <a:rPr lang="en-US"/>
            <a:t>- Assessment:</a:t>
          </a:r>
          <a:r>
            <a:rPr lang="en-US">
              <a:latin typeface="Trebuchet MS" panose="020B0603020202020204"/>
            </a:rPr>
            <a:t> Cross-check current workloads.</a:t>
          </a:r>
        </a:p>
      </dgm:t>
    </dgm:pt>
    <dgm:pt modelId="{3FB8E4D6-061A-4562-BFB8-3290DD7376C6}" type="parTrans" cxnId="{713C4920-E8AD-4D60-80EE-1026CB7A3328}">
      <dgm:prSet/>
      <dgm:spPr/>
      <dgm:t>
        <a:bodyPr/>
        <a:lstStyle/>
        <a:p>
          <a:endParaRPr lang="en-US"/>
        </a:p>
      </dgm:t>
    </dgm:pt>
    <dgm:pt modelId="{0A9EFE5E-46F2-4B6E-9B79-24B060F4F6F0}" type="sibTrans" cxnId="{713C4920-E8AD-4D60-80EE-1026CB7A3328}">
      <dgm:prSet/>
      <dgm:spPr/>
      <dgm:t>
        <a:bodyPr/>
        <a:lstStyle/>
        <a:p>
          <a:endParaRPr lang="en-US"/>
        </a:p>
      </dgm:t>
    </dgm:pt>
    <dgm:pt modelId="{49D3E25E-04C6-4F2E-9509-1476D070C9E0}">
      <dgm:prSet/>
      <dgm:spPr/>
      <dgm:t>
        <a:bodyPr/>
        <a:lstStyle/>
        <a:p>
          <a:pPr algn="l" rtl="0"/>
          <a:r>
            <a:rPr lang="en-US"/>
            <a:t>- Planning: With regard to the purpose of this paper, the following concepts have been defined: availability and </a:t>
          </a:r>
          <a:r>
            <a:rPr lang="en-US">
              <a:latin typeface="Trebuchet MS" panose="020B0603020202020204"/>
            </a:rPr>
            <a:t>utilization</a:t>
          </a:r>
          <a:r>
            <a:rPr lang="en-US"/>
            <a:t> of resources, time horizons, and assessment of the risks that are associated with them.</a:t>
          </a:r>
          <a:r>
            <a:rPr lang="en-US">
              <a:latin typeface="Trebuchet MS" panose="020B0603020202020204"/>
            </a:rPr>
            <a:t> </a:t>
          </a:r>
          <a:endParaRPr lang="en-US"/>
        </a:p>
      </dgm:t>
    </dgm:pt>
    <dgm:pt modelId="{977ED429-48D6-4B19-86F4-2681373486F8}" type="parTrans" cxnId="{EB556D77-BC58-4ABD-BE2D-992B2827388A}">
      <dgm:prSet/>
      <dgm:spPr/>
      <dgm:t>
        <a:bodyPr/>
        <a:lstStyle/>
        <a:p>
          <a:endParaRPr lang="en-US"/>
        </a:p>
      </dgm:t>
    </dgm:pt>
    <dgm:pt modelId="{7D9250D6-65DD-4D7F-AB50-4D9E22C999DF}" type="sibTrans" cxnId="{EB556D77-BC58-4ABD-BE2D-992B2827388A}">
      <dgm:prSet/>
      <dgm:spPr/>
      <dgm:t>
        <a:bodyPr/>
        <a:lstStyle/>
        <a:p>
          <a:endParaRPr lang="en-US"/>
        </a:p>
      </dgm:t>
    </dgm:pt>
    <dgm:pt modelId="{99410703-4774-4C69-832B-B8E7C04EB771}">
      <dgm:prSet/>
      <dgm:spPr/>
      <dgm:t>
        <a:bodyPr/>
        <a:lstStyle/>
        <a:p>
          <a:pPr algn="l" rtl="0"/>
          <a:r>
            <a:rPr lang="en-US"/>
            <a:t>- Execution: This should be done in phases because every migration brings one or the other change to the company’s affairs.</a:t>
          </a:r>
          <a:r>
            <a:rPr lang="en-US">
              <a:latin typeface="Trebuchet MS" panose="020B0603020202020204"/>
            </a:rPr>
            <a:t> </a:t>
          </a:r>
          <a:endParaRPr lang="en-US"/>
        </a:p>
      </dgm:t>
    </dgm:pt>
    <dgm:pt modelId="{88EB1DD7-CF1F-4B19-B92A-420F029F979A}" type="parTrans" cxnId="{668A23DF-EB9D-4F47-8522-5292638FF3EF}">
      <dgm:prSet/>
      <dgm:spPr/>
      <dgm:t>
        <a:bodyPr/>
        <a:lstStyle/>
        <a:p>
          <a:endParaRPr lang="en-US"/>
        </a:p>
      </dgm:t>
    </dgm:pt>
    <dgm:pt modelId="{DB0D1C0B-0AF6-46E8-A19A-DD4B556FF4C6}" type="sibTrans" cxnId="{668A23DF-EB9D-4F47-8522-5292638FF3EF}">
      <dgm:prSet/>
      <dgm:spPr/>
      <dgm:t>
        <a:bodyPr/>
        <a:lstStyle/>
        <a:p>
          <a:endParaRPr lang="en-US"/>
        </a:p>
      </dgm:t>
    </dgm:pt>
    <dgm:pt modelId="{5C268629-B3C7-44EE-BBB6-D674235EA491}">
      <dgm:prSet/>
      <dgm:spPr/>
      <dgm:t>
        <a:bodyPr/>
        <a:lstStyle/>
        <a:p>
          <a:pPr algn="l" rtl="0"/>
          <a:r>
            <a:rPr lang="en-US"/>
            <a:t>- Validation: Verify feasibility of design, flexibility if design and how protective the prototype of the design is.</a:t>
          </a:r>
          <a:r>
            <a:rPr lang="en-US">
              <a:latin typeface="Trebuchet MS" panose="020B0603020202020204"/>
            </a:rPr>
            <a:t> </a:t>
          </a:r>
          <a:endParaRPr lang="en-US"/>
        </a:p>
      </dgm:t>
    </dgm:pt>
    <dgm:pt modelId="{0545642B-BE26-450C-B994-E4E702B81E0D}" type="parTrans" cxnId="{80D60B32-A21A-4F5E-B11A-3629C0E0E36D}">
      <dgm:prSet/>
      <dgm:spPr/>
      <dgm:t>
        <a:bodyPr/>
        <a:lstStyle/>
        <a:p>
          <a:endParaRPr lang="en-US"/>
        </a:p>
      </dgm:t>
    </dgm:pt>
    <dgm:pt modelId="{42878B2C-C6FC-4296-8957-67953E978108}" type="sibTrans" cxnId="{80D60B32-A21A-4F5E-B11A-3629C0E0E36D}">
      <dgm:prSet/>
      <dgm:spPr/>
      <dgm:t>
        <a:bodyPr/>
        <a:lstStyle/>
        <a:p>
          <a:endParaRPr lang="en-US"/>
        </a:p>
      </dgm:t>
    </dgm:pt>
    <dgm:pt modelId="{CD98EF65-0EBB-4FF2-A80B-6DA66DBDF744}">
      <dgm:prSet phldr="0"/>
      <dgm:spPr/>
      <dgm:t>
        <a:bodyPr/>
        <a:lstStyle/>
        <a:p>
          <a:r>
            <a:rPr lang="en-US"/>
            <a:t>Migration Strategy:</a:t>
          </a:r>
          <a:r>
            <a:rPr lang="en-US">
              <a:latin typeface="Trebuchet MS" panose="020B0603020202020204"/>
            </a:rPr>
            <a:t> </a:t>
          </a:r>
          <a:endParaRPr lang="en-US"/>
        </a:p>
      </dgm:t>
    </dgm:pt>
    <dgm:pt modelId="{17382B7D-8C59-4F37-87FB-D042C8F308AA}" type="parTrans" cxnId="{50DD2449-DB76-4973-882A-9A202CB4D703}">
      <dgm:prSet/>
      <dgm:spPr/>
    </dgm:pt>
    <dgm:pt modelId="{04B6A99F-141E-4604-BD96-96295E0B4B28}" type="sibTrans" cxnId="{50DD2449-DB76-4973-882A-9A202CB4D703}">
      <dgm:prSet/>
      <dgm:spPr/>
    </dgm:pt>
    <dgm:pt modelId="{5BF1206A-BC9B-474D-951A-26F379641AFF}" type="pres">
      <dgm:prSet presAssocID="{8ABC8891-8BAC-4F3B-B65D-2123915DBA09}" presName="linear" presStyleCnt="0">
        <dgm:presLayoutVars>
          <dgm:animLvl val="lvl"/>
          <dgm:resizeHandles val="exact"/>
        </dgm:presLayoutVars>
      </dgm:prSet>
      <dgm:spPr/>
    </dgm:pt>
    <dgm:pt modelId="{15DA66E0-5C03-48F8-80F6-CF3C65023D99}" type="pres">
      <dgm:prSet presAssocID="{95C44ACF-7427-4F68-B38A-491EC99DAA36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9D45D21D-4EC7-4C93-B2FA-96F60337E2C6}" type="pres">
      <dgm:prSet presAssocID="{D61D368F-6A9B-4B04-BB2A-11B4A6D696ED}" presName="spacer" presStyleCnt="0"/>
      <dgm:spPr/>
    </dgm:pt>
    <dgm:pt modelId="{652354D6-B6A8-4B0B-AC62-CB9EB8411F18}" type="pres">
      <dgm:prSet presAssocID="{3BCD2E8D-10F2-4775-8EEF-876A63126794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DD152C79-FD8A-4218-A8F2-2E871884FE93}" type="pres">
      <dgm:prSet presAssocID="{9C7EA460-9C82-492E-9315-1B73D48A137F}" presName="spacer" presStyleCnt="0"/>
      <dgm:spPr/>
    </dgm:pt>
    <dgm:pt modelId="{0B4A5BDA-1FF2-4DF8-ABFD-2F2E306D6190}" type="pres">
      <dgm:prSet presAssocID="{60E7304B-494E-4E42-8A63-A78BF4116094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6B1BF31F-A897-4519-BCFD-73457CE0F9BE}" type="pres">
      <dgm:prSet presAssocID="{1332AD45-BF8F-44E7-803B-B662E3ACD43C}" presName="spacer" presStyleCnt="0"/>
      <dgm:spPr/>
    </dgm:pt>
    <dgm:pt modelId="{8973D6CB-D6E9-4B87-96C2-5AD81CF60C2D}" type="pres">
      <dgm:prSet presAssocID="{CD98EF65-0EBB-4FF2-A80B-6DA66DBDF744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F052AFDE-8B1A-4457-BB65-3E75C16EB46F}" type="pres">
      <dgm:prSet presAssocID="{04B6A99F-141E-4604-BD96-96295E0B4B28}" presName="spacer" presStyleCnt="0"/>
      <dgm:spPr/>
    </dgm:pt>
    <dgm:pt modelId="{0ACAE529-5E76-460D-AAB8-50D20F778DAE}" type="pres">
      <dgm:prSet presAssocID="{434CC418-16FA-4DE5-AC4A-8B5AF1D125C3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78640CC5-52F1-4E6A-8A27-8C7D1208EF60}" type="pres">
      <dgm:prSet presAssocID="{0A9EFE5E-46F2-4B6E-9B79-24B060F4F6F0}" presName="spacer" presStyleCnt="0"/>
      <dgm:spPr/>
    </dgm:pt>
    <dgm:pt modelId="{AEB98DA6-6B60-42D4-8320-D4990729B2B1}" type="pres">
      <dgm:prSet presAssocID="{49D3E25E-04C6-4F2E-9509-1476D070C9E0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79286703-6BBA-401B-9BCE-8AFA82EE5A99}" type="pres">
      <dgm:prSet presAssocID="{7D9250D6-65DD-4D7F-AB50-4D9E22C999DF}" presName="spacer" presStyleCnt="0"/>
      <dgm:spPr/>
    </dgm:pt>
    <dgm:pt modelId="{D9258A79-0E12-4C58-A99B-C52FCA74E7BC}" type="pres">
      <dgm:prSet presAssocID="{99410703-4774-4C69-832B-B8E7C04EB771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5310828F-24AB-403D-A6C0-3A3B6C309C39}" type="pres">
      <dgm:prSet presAssocID="{DB0D1C0B-0AF6-46E8-A19A-DD4B556FF4C6}" presName="spacer" presStyleCnt="0"/>
      <dgm:spPr/>
    </dgm:pt>
    <dgm:pt modelId="{3E52C6F8-F420-4276-AD9C-9702B9278897}" type="pres">
      <dgm:prSet presAssocID="{5C268629-B3C7-44EE-BBB6-D674235EA491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714E6601-15F7-4E02-91CB-875861476BAD}" srcId="{8ABC8891-8BAC-4F3B-B65D-2123915DBA09}" destId="{60E7304B-494E-4E42-8A63-A78BF4116094}" srcOrd="2" destOrd="0" parTransId="{2C52B74D-402D-4368-99DB-3D3B69C6A27A}" sibTransId="{1332AD45-BF8F-44E7-803B-B662E3ACD43C}"/>
    <dgm:cxn modelId="{999EDA0B-0D5B-4402-800E-F0753AB68362}" srcId="{8ABC8891-8BAC-4F3B-B65D-2123915DBA09}" destId="{3BCD2E8D-10F2-4775-8EEF-876A63126794}" srcOrd="1" destOrd="0" parTransId="{F15C0113-AF6C-4C1A-A42F-7A34834C501D}" sibTransId="{9C7EA460-9C82-492E-9315-1B73D48A137F}"/>
    <dgm:cxn modelId="{713C4920-E8AD-4D60-80EE-1026CB7A3328}" srcId="{8ABC8891-8BAC-4F3B-B65D-2123915DBA09}" destId="{434CC418-16FA-4DE5-AC4A-8B5AF1D125C3}" srcOrd="4" destOrd="0" parTransId="{3FB8E4D6-061A-4562-BFB8-3290DD7376C6}" sibTransId="{0A9EFE5E-46F2-4B6E-9B79-24B060F4F6F0}"/>
    <dgm:cxn modelId="{B1DA0D2C-4337-4561-9164-51B51B3BE5CC}" type="presOf" srcId="{60E7304B-494E-4E42-8A63-A78BF4116094}" destId="{0B4A5BDA-1FF2-4DF8-ABFD-2F2E306D6190}" srcOrd="0" destOrd="0" presId="urn:microsoft.com/office/officeart/2005/8/layout/vList2"/>
    <dgm:cxn modelId="{08D02E2E-0817-4D78-9112-C985C3D36E1F}" type="presOf" srcId="{3BCD2E8D-10F2-4775-8EEF-876A63126794}" destId="{652354D6-B6A8-4B0B-AC62-CB9EB8411F18}" srcOrd="0" destOrd="0" presId="urn:microsoft.com/office/officeart/2005/8/layout/vList2"/>
    <dgm:cxn modelId="{1939562E-21BA-4B68-AE10-461692F8FE45}" type="presOf" srcId="{8ABC8891-8BAC-4F3B-B65D-2123915DBA09}" destId="{5BF1206A-BC9B-474D-951A-26F379641AFF}" srcOrd="0" destOrd="0" presId="urn:microsoft.com/office/officeart/2005/8/layout/vList2"/>
    <dgm:cxn modelId="{80D60B32-A21A-4F5E-B11A-3629C0E0E36D}" srcId="{8ABC8891-8BAC-4F3B-B65D-2123915DBA09}" destId="{5C268629-B3C7-44EE-BBB6-D674235EA491}" srcOrd="7" destOrd="0" parTransId="{0545642B-BE26-450C-B994-E4E702B81E0D}" sibTransId="{42878B2C-C6FC-4296-8957-67953E978108}"/>
    <dgm:cxn modelId="{E558943A-2633-4A0D-98F2-98B04CB53AD8}" type="presOf" srcId="{99410703-4774-4C69-832B-B8E7C04EB771}" destId="{D9258A79-0E12-4C58-A99B-C52FCA74E7BC}" srcOrd="0" destOrd="0" presId="urn:microsoft.com/office/officeart/2005/8/layout/vList2"/>
    <dgm:cxn modelId="{50DD2449-DB76-4973-882A-9A202CB4D703}" srcId="{8ABC8891-8BAC-4F3B-B65D-2123915DBA09}" destId="{CD98EF65-0EBB-4FF2-A80B-6DA66DBDF744}" srcOrd="3" destOrd="0" parTransId="{17382B7D-8C59-4F37-87FB-D042C8F308AA}" sibTransId="{04B6A99F-141E-4604-BD96-96295E0B4B28}"/>
    <dgm:cxn modelId="{2BF6936E-1301-4D07-9D49-2420FC886B65}" type="presOf" srcId="{CD98EF65-0EBB-4FF2-A80B-6DA66DBDF744}" destId="{8973D6CB-D6E9-4B87-96C2-5AD81CF60C2D}" srcOrd="0" destOrd="0" presId="urn:microsoft.com/office/officeart/2005/8/layout/vList2"/>
    <dgm:cxn modelId="{EB556D77-BC58-4ABD-BE2D-992B2827388A}" srcId="{8ABC8891-8BAC-4F3B-B65D-2123915DBA09}" destId="{49D3E25E-04C6-4F2E-9509-1476D070C9E0}" srcOrd="5" destOrd="0" parTransId="{977ED429-48D6-4B19-86F4-2681373486F8}" sibTransId="{7D9250D6-65DD-4D7F-AB50-4D9E22C999DF}"/>
    <dgm:cxn modelId="{A1B4A785-16C7-4684-BAB3-EF7590BC9364}" type="presOf" srcId="{49D3E25E-04C6-4F2E-9509-1476D070C9E0}" destId="{AEB98DA6-6B60-42D4-8320-D4990729B2B1}" srcOrd="0" destOrd="0" presId="urn:microsoft.com/office/officeart/2005/8/layout/vList2"/>
    <dgm:cxn modelId="{17F82497-BC49-4312-A731-4A19BB856E24}" type="presOf" srcId="{95C44ACF-7427-4F68-B38A-491EC99DAA36}" destId="{15DA66E0-5C03-48F8-80F6-CF3C65023D99}" srcOrd="0" destOrd="0" presId="urn:microsoft.com/office/officeart/2005/8/layout/vList2"/>
    <dgm:cxn modelId="{668A23DF-EB9D-4F47-8522-5292638FF3EF}" srcId="{8ABC8891-8BAC-4F3B-B65D-2123915DBA09}" destId="{99410703-4774-4C69-832B-B8E7C04EB771}" srcOrd="6" destOrd="0" parTransId="{88EB1DD7-CF1F-4B19-B92A-420F029F979A}" sibTransId="{DB0D1C0B-0AF6-46E8-A19A-DD4B556FF4C6}"/>
    <dgm:cxn modelId="{82CC46E3-54D4-4870-9799-22A046416E4D}" type="presOf" srcId="{434CC418-16FA-4DE5-AC4A-8B5AF1D125C3}" destId="{0ACAE529-5E76-460D-AAB8-50D20F778DAE}" srcOrd="0" destOrd="0" presId="urn:microsoft.com/office/officeart/2005/8/layout/vList2"/>
    <dgm:cxn modelId="{AA62BAF1-3B17-46E6-87BB-014F5E2CB477}" type="presOf" srcId="{5C268629-B3C7-44EE-BBB6-D674235EA491}" destId="{3E52C6F8-F420-4276-AD9C-9702B9278897}" srcOrd="0" destOrd="0" presId="urn:microsoft.com/office/officeart/2005/8/layout/vList2"/>
    <dgm:cxn modelId="{1B6B06F5-7C4E-4650-97C3-34F5F3EEDA74}" srcId="{8ABC8891-8BAC-4F3B-B65D-2123915DBA09}" destId="{95C44ACF-7427-4F68-B38A-491EC99DAA36}" srcOrd="0" destOrd="0" parTransId="{1F3C0B38-9DA0-4BFD-A6E1-FE157EA41501}" sibTransId="{D61D368F-6A9B-4B04-BB2A-11B4A6D696ED}"/>
    <dgm:cxn modelId="{F23C96F9-B702-4CBD-927A-453F24B3B985}" type="presParOf" srcId="{5BF1206A-BC9B-474D-951A-26F379641AFF}" destId="{15DA66E0-5C03-48F8-80F6-CF3C65023D99}" srcOrd="0" destOrd="0" presId="urn:microsoft.com/office/officeart/2005/8/layout/vList2"/>
    <dgm:cxn modelId="{8A03A95D-16CC-473F-B9B4-36302466FD3A}" type="presParOf" srcId="{5BF1206A-BC9B-474D-951A-26F379641AFF}" destId="{9D45D21D-4EC7-4C93-B2FA-96F60337E2C6}" srcOrd="1" destOrd="0" presId="urn:microsoft.com/office/officeart/2005/8/layout/vList2"/>
    <dgm:cxn modelId="{6974A812-4962-4A18-A981-58732AE76505}" type="presParOf" srcId="{5BF1206A-BC9B-474D-951A-26F379641AFF}" destId="{652354D6-B6A8-4B0B-AC62-CB9EB8411F18}" srcOrd="2" destOrd="0" presId="urn:microsoft.com/office/officeart/2005/8/layout/vList2"/>
    <dgm:cxn modelId="{08AF7D02-D880-45D1-93B7-DFCF72A0094E}" type="presParOf" srcId="{5BF1206A-BC9B-474D-951A-26F379641AFF}" destId="{DD152C79-FD8A-4218-A8F2-2E871884FE93}" srcOrd="3" destOrd="0" presId="urn:microsoft.com/office/officeart/2005/8/layout/vList2"/>
    <dgm:cxn modelId="{7BCCBA76-82C9-4403-BDBE-2DC39AF2EB70}" type="presParOf" srcId="{5BF1206A-BC9B-474D-951A-26F379641AFF}" destId="{0B4A5BDA-1FF2-4DF8-ABFD-2F2E306D6190}" srcOrd="4" destOrd="0" presId="urn:microsoft.com/office/officeart/2005/8/layout/vList2"/>
    <dgm:cxn modelId="{29929B41-E31F-4907-AEB4-368D719EBD66}" type="presParOf" srcId="{5BF1206A-BC9B-474D-951A-26F379641AFF}" destId="{6B1BF31F-A897-4519-BCFD-73457CE0F9BE}" srcOrd="5" destOrd="0" presId="urn:microsoft.com/office/officeart/2005/8/layout/vList2"/>
    <dgm:cxn modelId="{376D4DE0-6F1F-4D6B-9CC3-0895AAA0D248}" type="presParOf" srcId="{5BF1206A-BC9B-474D-951A-26F379641AFF}" destId="{8973D6CB-D6E9-4B87-96C2-5AD81CF60C2D}" srcOrd="6" destOrd="0" presId="urn:microsoft.com/office/officeart/2005/8/layout/vList2"/>
    <dgm:cxn modelId="{9DB52C7B-5E58-499E-8C42-E687EB6659FE}" type="presParOf" srcId="{5BF1206A-BC9B-474D-951A-26F379641AFF}" destId="{F052AFDE-8B1A-4457-BB65-3E75C16EB46F}" srcOrd="7" destOrd="0" presId="urn:microsoft.com/office/officeart/2005/8/layout/vList2"/>
    <dgm:cxn modelId="{AEB0DACA-0898-4015-AF91-66EF51ADC1D4}" type="presParOf" srcId="{5BF1206A-BC9B-474D-951A-26F379641AFF}" destId="{0ACAE529-5E76-460D-AAB8-50D20F778DAE}" srcOrd="8" destOrd="0" presId="urn:microsoft.com/office/officeart/2005/8/layout/vList2"/>
    <dgm:cxn modelId="{EE092A41-F7D9-4008-A1B1-2245FE8A714D}" type="presParOf" srcId="{5BF1206A-BC9B-474D-951A-26F379641AFF}" destId="{78640CC5-52F1-4E6A-8A27-8C7D1208EF60}" srcOrd="9" destOrd="0" presId="urn:microsoft.com/office/officeart/2005/8/layout/vList2"/>
    <dgm:cxn modelId="{E88540EF-F84F-4221-9F0E-4D78960FC771}" type="presParOf" srcId="{5BF1206A-BC9B-474D-951A-26F379641AFF}" destId="{AEB98DA6-6B60-42D4-8320-D4990729B2B1}" srcOrd="10" destOrd="0" presId="urn:microsoft.com/office/officeart/2005/8/layout/vList2"/>
    <dgm:cxn modelId="{7E38C6E7-55B7-4BF8-9686-FFF579F3861E}" type="presParOf" srcId="{5BF1206A-BC9B-474D-951A-26F379641AFF}" destId="{79286703-6BBA-401B-9BCE-8AFA82EE5A99}" srcOrd="11" destOrd="0" presId="urn:microsoft.com/office/officeart/2005/8/layout/vList2"/>
    <dgm:cxn modelId="{7F11F6D2-D9C7-4096-9893-689AA71AB05D}" type="presParOf" srcId="{5BF1206A-BC9B-474D-951A-26F379641AFF}" destId="{D9258A79-0E12-4C58-A99B-C52FCA74E7BC}" srcOrd="12" destOrd="0" presId="urn:microsoft.com/office/officeart/2005/8/layout/vList2"/>
    <dgm:cxn modelId="{E0C87197-0B5D-4C57-8378-A854E5CCF622}" type="presParOf" srcId="{5BF1206A-BC9B-474D-951A-26F379641AFF}" destId="{5310828F-24AB-403D-A6C0-3A3B6C309C39}" srcOrd="13" destOrd="0" presId="urn:microsoft.com/office/officeart/2005/8/layout/vList2"/>
    <dgm:cxn modelId="{00947957-4A0B-403C-A672-BEF735C5626D}" type="presParOf" srcId="{5BF1206A-BC9B-474D-951A-26F379641AFF}" destId="{3E52C6F8-F420-4276-AD9C-9702B9278897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A66E0-5C03-48F8-80F6-CF3C65023D99}">
      <dsp:nvSpPr>
        <dsp:cNvPr id="0" name=""/>
        <dsp:cNvSpPr/>
      </dsp:nvSpPr>
      <dsp:spPr>
        <a:xfrm>
          <a:off x="0" y="26113"/>
          <a:ext cx="4971603" cy="5881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Cloud Architecture:</a:t>
          </a:r>
          <a:r>
            <a:rPr lang="en-US" sz="1100" kern="1200">
              <a:latin typeface="Trebuchet MS" panose="020B0603020202020204"/>
            </a:rPr>
            <a:t> </a:t>
          </a:r>
          <a:endParaRPr lang="en-US" sz="1100" kern="1200"/>
        </a:p>
      </dsp:txBody>
      <dsp:txXfrm>
        <a:off x="28714" y="54827"/>
        <a:ext cx="4914175" cy="530771"/>
      </dsp:txXfrm>
    </dsp:sp>
    <dsp:sp modelId="{652354D6-B6A8-4B0B-AC62-CB9EB8411F18}">
      <dsp:nvSpPr>
        <dsp:cNvPr id="0" name=""/>
        <dsp:cNvSpPr/>
      </dsp:nvSpPr>
      <dsp:spPr>
        <a:xfrm>
          <a:off x="0" y="645992"/>
          <a:ext cx="4971603" cy="588199"/>
        </a:xfrm>
        <a:prstGeom prst="roundRect">
          <a:avLst/>
        </a:prstGeom>
        <a:gradFill rotWithShape="0">
          <a:gsLst>
            <a:gs pos="0">
              <a:schemeClr val="accent2">
                <a:hueOff val="-423469"/>
                <a:satOff val="2029"/>
                <a:lumOff val="1877"/>
                <a:alphaOff val="0"/>
                <a:tint val="96000"/>
                <a:lumMod val="100000"/>
              </a:schemeClr>
            </a:gs>
            <a:gs pos="78000">
              <a:schemeClr val="accent2">
                <a:hueOff val="-423469"/>
                <a:satOff val="2029"/>
                <a:lumOff val="187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Service Models: Use IaaS, PaaS, and/or SaaS as the situation demands it.</a:t>
          </a:r>
          <a:r>
            <a:rPr lang="en-US" sz="1100" kern="1200">
              <a:latin typeface="Trebuchet MS" panose="020B0603020202020204"/>
            </a:rPr>
            <a:t> </a:t>
          </a:r>
          <a:endParaRPr lang="en-US" sz="1100" kern="1200"/>
        </a:p>
      </dsp:txBody>
      <dsp:txXfrm>
        <a:off x="28714" y="674706"/>
        <a:ext cx="4914175" cy="530771"/>
      </dsp:txXfrm>
    </dsp:sp>
    <dsp:sp modelId="{0B4A5BDA-1FF2-4DF8-ABFD-2F2E306D6190}">
      <dsp:nvSpPr>
        <dsp:cNvPr id="0" name=""/>
        <dsp:cNvSpPr/>
      </dsp:nvSpPr>
      <dsp:spPr>
        <a:xfrm>
          <a:off x="0" y="1265872"/>
          <a:ext cx="4971603" cy="588199"/>
        </a:xfrm>
        <a:prstGeom prst="roundRect">
          <a:avLst/>
        </a:prstGeom>
        <a:gradFill rotWithShape="0">
          <a:gsLst>
            <a:gs pos="0">
              <a:schemeClr val="accent2">
                <a:hueOff val="-846939"/>
                <a:satOff val="4057"/>
                <a:lumOff val="3753"/>
                <a:alphaOff val="0"/>
                <a:tint val="96000"/>
                <a:lumMod val="100000"/>
              </a:schemeClr>
            </a:gs>
            <a:gs pos="78000">
              <a:schemeClr val="accent2">
                <a:hueOff val="-846939"/>
                <a:satOff val="4057"/>
                <a:lumOff val="375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AWS Tools: The following changes should be made: Use of VPC, VPN, IAM, use of encryption should be implemented.</a:t>
          </a:r>
          <a:r>
            <a:rPr lang="en-US" sz="1100" kern="1200">
              <a:latin typeface="Trebuchet MS" panose="020B0603020202020204"/>
            </a:rPr>
            <a:t> </a:t>
          </a:r>
        </a:p>
      </dsp:txBody>
      <dsp:txXfrm>
        <a:off x="28714" y="1294586"/>
        <a:ext cx="4914175" cy="530771"/>
      </dsp:txXfrm>
    </dsp:sp>
    <dsp:sp modelId="{8973D6CB-D6E9-4B87-96C2-5AD81CF60C2D}">
      <dsp:nvSpPr>
        <dsp:cNvPr id="0" name=""/>
        <dsp:cNvSpPr/>
      </dsp:nvSpPr>
      <dsp:spPr>
        <a:xfrm>
          <a:off x="0" y="1885751"/>
          <a:ext cx="4971603" cy="588199"/>
        </a:xfrm>
        <a:prstGeom prst="roundRect">
          <a:avLst/>
        </a:prstGeom>
        <a:gradFill rotWithShape="0">
          <a:gsLst>
            <a:gs pos="0">
              <a:schemeClr val="accent2">
                <a:hueOff val="-1270408"/>
                <a:satOff val="6086"/>
                <a:lumOff val="5630"/>
                <a:alphaOff val="0"/>
                <a:tint val="96000"/>
                <a:lumMod val="100000"/>
              </a:schemeClr>
            </a:gs>
            <a:gs pos="78000">
              <a:schemeClr val="accent2">
                <a:hueOff val="-1270408"/>
                <a:satOff val="6086"/>
                <a:lumOff val="563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Migration Strategy:</a:t>
          </a:r>
          <a:r>
            <a:rPr lang="en-US" sz="1100" kern="1200">
              <a:latin typeface="Trebuchet MS" panose="020B0603020202020204"/>
            </a:rPr>
            <a:t> </a:t>
          </a:r>
          <a:endParaRPr lang="en-US" sz="1100" kern="1200"/>
        </a:p>
      </dsp:txBody>
      <dsp:txXfrm>
        <a:off x="28714" y="1914465"/>
        <a:ext cx="4914175" cy="530771"/>
      </dsp:txXfrm>
    </dsp:sp>
    <dsp:sp modelId="{0ACAE529-5E76-460D-AAB8-50D20F778DAE}">
      <dsp:nvSpPr>
        <dsp:cNvPr id="0" name=""/>
        <dsp:cNvSpPr/>
      </dsp:nvSpPr>
      <dsp:spPr>
        <a:xfrm>
          <a:off x="0" y="2505630"/>
          <a:ext cx="4971603" cy="588199"/>
        </a:xfrm>
        <a:prstGeom prst="roundRect">
          <a:avLst/>
        </a:prstGeom>
        <a:gradFill rotWithShape="0">
          <a:gsLst>
            <a:gs pos="0">
              <a:schemeClr val="accent2">
                <a:hueOff val="-1693878"/>
                <a:satOff val="8114"/>
                <a:lumOff val="7507"/>
                <a:alphaOff val="0"/>
                <a:tint val="96000"/>
                <a:lumMod val="100000"/>
              </a:schemeClr>
            </a:gs>
            <a:gs pos="78000">
              <a:schemeClr val="accent2">
                <a:hueOff val="-1693878"/>
                <a:satOff val="8114"/>
                <a:lumOff val="750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Assessment:</a:t>
          </a:r>
          <a:r>
            <a:rPr lang="en-US" sz="1100" kern="1200">
              <a:latin typeface="Trebuchet MS" panose="020B0603020202020204"/>
            </a:rPr>
            <a:t> Cross-check current workloads.</a:t>
          </a:r>
        </a:p>
      </dsp:txBody>
      <dsp:txXfrm>
        <a:off x="28714" y="2534344"/>
        <a:ext cx="4914175" cy="530771"/>
      </dsp:txXfrm>
    </dsp:sp>
    <dsp:sp modelId="{AEB98DA6-6B60-42D4-8320-D4990729B2B1}">
      <dsp:nvSpPr>
        <dsp:cNvPr id="0" name=""/>
        <dsp:cNvSpPr/>
      </dsp:nvSpPr>
      <dsp:spPr>
        <a:xfrm>
          <a:off x="0" y="3125509"/>
          <a:ext cx="4971603" cy="588199"/>
        </a:xfrm>
        <a:prstGeom prst="roundRect">
          <a:avLst/>
        </a:prstGeom>
        <a:gradFill rotWithShape="0">
          <a:gsLst>
            <a:gs pos="0">
              <a:schemeClr val="accent2">
                <a:hueOff val="-2117347"/>
                <a:satOff val="10143"/>
                <a:lumOff val="9384"/>
                <a:alphaOff val="0"/>
                <a:tint val="96000"/>
                <a:lumMod val="100000"/>
              </a:schemeClr>
            </a:gs>
            <a:gs pos="78000">
              <a:schemeClr val="accent2">
                <a:hueOff val="-2117347"/>
                <a:satOff val="10143"/>
                <a:lumOff val="938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Planning: With regard to the purpose of this paper, the following concepts have been defined: availability and </a:t>
          </a:r>
          <a:r>
            <a:rPr lang="en-US" sz="1100" kern="1200">
              <a:latin typeface="Trebuchet MS" panose="020B0603020202020204"/>
            </a:rPr>
            <a:t>utilization</a:t>
          </a:r>
          <a:r>
            <a:rPr lang="en-US" sz="1100" kern="1200"/>
            <a:t> of resources, time horizons, and assessment of the risks that are associated with them.</a:t>
          </a:r>
          <a:r>
            <a:rPr lang="en-US" sz="1100" kern="1200">
              <a:latin typeface="Trebuchet MS" panose="020B0603020202020204"/>
            </a:rPr>
            <a:t> </a:t>
          </a:r>
          <a:endParaRPr lang="en-US" sz="1100" kern="1200"/>
        </a:p>
      </dsp:txBody>
      <dsp:txXfrm>
        <a:off x="28714" y="3154223"/>
        <a:ext cx="4914175" cy="530771"/>
      </dsp:txXfrm>
    </dsp:sp>
    <dsp:sp modelId="{D9258A79-0E12-4C58-A99B-C52FCA74E7BC}">
      <dsp:nvSpPr>
        <dsp:cNvPr id="0" name=""/>
        <dsp:cNvSpPr/>
      </dsp:nvSpPr>
      <dsp:spPr>
        <a:xfrm>
          <a:off x="0" y="3745388"/>
          <a:ext cx="4971603" cy="588199"/>
        </a:xfrm>
        <a:prstGeom prst="roundRect">
          <a:avLst/>
        </a:prstGeom>
        <a:gradFill rotWithShape="0">
          <a:gsLst>
            <a:gs pos="0">
              <a:schemeClr val="accent2">
                <a:hueOff val="-2540817"/>
                <a:satOff val="12171"/>
                <a:lumOff val="11260"/>
                <a:alphaOff val="0"/>
                <a:tint val="96000"/>
                <a:lumMod val="100000"/>
              </a:schemeClr>
            </a:gs>
            <a:gs pos="78000">
              <a:schemeClr val="accent2">
                <a:hueOff val="-2540817"/>
                <a:satOff val="12171"/>
                <a:lumOff val="1126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Execution: This should be done in phases because every migration brings one or the other change to the company’s affairs.</a:t>
          </a:r>
          <a:r>
            <a:rPr lang="en-US" sz="1100" kern="1200">
              <a:latin typeface="Trebuchet MS" panose="020B0603020202020204"/>
            </a:rPr>
            <a:t> </a:t>
          </a:r>
          <a:endParaRPr lang="en-US" sz="1100" kern="1200"/>
        </a:p>
      </dsp:txBody>
      <dsp:txXfrm>
        <a:off x="28714" y="3774102"/>
        <a:ext cx="4914175" cy="530771"/>
      </dsp:txXfrm>
    </dsp:sp>
    <dsp:sp modelId="{3E52C6F8-F420-4276-AD9C-9702B9278897}">
      <dsp:nvSpPr>
        <dsp:cNvPr id="0" name=""/>
        <dsp:cNvSpPr/>
      </dsp:nvSpPr>
      <dsp:spPr>
        <a:xfrm>
          <a:off x="0" y="4365268"/>
          <a:ext cx="4971603" cy="588199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Validation: Verify feasibility of design, flexibility if design and how protective the prototype of the design is.</a:t>
          </a:r>
          <a:r>
            <a:rPr lang="en-US" sz="1100" kern="1200">
              <a:latin typeface="Trebuchet MS" panose="020B0603020202020204"/>
            </a:rPr>
            <a:t> </a:t>
          </a:r>
          <a:endParaRPr lang="en-US" sz="1100" kern="1200"/>
        </a:p>
      </dsp:txBody>
      <dsp:txXfrm>
        <a:off x="28714" y="4393982"/>
        <a:ext cx="4914175" cy="530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18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04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953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98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8444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68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04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5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3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54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8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27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89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39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9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6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9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  <p:sldLayoutId id="2147483924" r:id="rId14"/>
    <p:sldLayoutId id="2147483925" r:id="rId15"/>
    <p:sldLayoutId id="214748392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blog/cloud-migration-strategy/" TargetMode="External"/><Relationship Id="rId7" Type="http://schemas.openxmlformats.org/officeDocument/2006/relationships/hyperlink" Target="https://aws.amazon.com/blogs/enterprise-strategy/21-best-practices-for-your-cloud-migration/" TargetMode="External"/><Relationship Id="rId2" Type="http://schemas.openxmlformats.org/officeDocument/2006/relationships/hyperlink" Target="https://aws.amazon.com/solutions/case-studies/patchworks/?did=cr_card&amp;trk=cr_card#Over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azure/cloud-adoption-framework/migrate/" TargetMode="External"/><Relationship Id="rId5" Type="http://schemas.openxmlformats.org/officeDocument/2006/relationships/hyperlink" Target="https://azure.microsoft.com/en-us/blog/3-key-cloud-adoption-trends-in-migrating-and-modernizing-workloads/" TargetMode="External"/><Relationship Id="rId4" Type="http://schemas.openxmlformats.org/officeDocument/2006/relationships/hyperlink" Target="https://learn.microsoft.com/en-us/azure/cloud-adoption-framework/adopt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DB48B46-2F72-E1F7-440A-5EE42F45003E}"/>
              </a:ext>
            </a:extLst>
          </p:cNvPr>
          <p:cNvSpPr txBox="1">
            <a:spLocks/>
          </p:cNvSpPr>
          <p:nvPr/>
        </p:nvSpPr>
        <p:spPr>
          <a:xfrm>
            <a:off x="482649" y="1127105"/>
            <a:ext cx="7501145" cy="2194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800"/>
              <a:t>Cloud Adoption and Migration Strategy for Patchworks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88F0C-C929-6230-ED40-4D5978FD32BE}"/>
              </a:ext>
            </a:extLst>
          </p:cNvPr>
          <p:cNvSpPr txBox="1"/>
          <p:nvPr/>
        </p:nvSpPr>
        <p:spPr>
          <a:xfrm>
            <a:off x="-77347" y="603885"/>
            <a:ext cx="269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Group 8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759AC5B-E6BA-4F88-BF5A-9CCD6239FE7E}"/>
              </a:ext>
            </a:extLst>
          </p:cNvPr>
          <p:cNvSpPr txBox="1">
            <a:spLocks/>
          </p:cNvSpPr>
          <p:nvPr/>
        </p:nvSpPr>
        <p:spPr>
          <a:xfrm>
            <a:off x="629263" y="4945625"/>
            <a:ext cx="5826719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</a:rPr>
              <a:t>Presented by: 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</a:rPr>
              <a:t>Swathi Anil,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200" b="1" err="1">
                <a:solidFill>
                  <a:schemeClr val="accent2">
                    <a:lumMod val="75000"/>
                  </a:schemeClr>
                </a:solidFill>
              </a:rPr>
              <a:t>Akiff</a:t>
            </a:r>
            <a:r>
              <a:rPr lang="en-US" sz="1200" b="1">
                <a:solidFill>
                  <a:schemeClr val="accent2">
                    <a:lumMod val="75000"/>
                  </a:schemeClr>
                </a:solidFill>
              </a:rPr>
              <a:t> Khoja, </a:t>
            </a:r>
          </a:p>
          <a:p>
            <a:pPr marL="0" indent="0">
              <a:buNone/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</a:rPr>
              <a:t>Abinaya Babu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45FBA-67C8-0C53-1889-A1B01908FD4F}"/>
              </a:ext>
            </a:extLst>
          </p:cNvPr>
          <p:cNvSpPr txBox="1"/>
          <p:nvPr/>
        </p:nvSpPr>
        <p:spPr>
          <a:xfrm>
            <a:off x="4572000" y="4939889"/>
            <a:ext cx="2129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>
                <a:solidFill>
                  <a:schemeClr val="accent2">
                    <a:lumMod val="75000"/>
                  </a:schemeClr>
                </a:solidFill>
              </a:rPr>
              <a:t>Presented To: Vignesh Ravi</a:t>
            </a:r>
          </a:p>
        </p:txBody>
      </p:sp>
      <p:pic>
        <p:nvPicPr>
          <p:cNvPr id="27" name="Picture 26" descr="A black and white logo&#10;&#10;Description automatically generated">
            <a:extLst>
              <a:ext uri="{FF2B5EF4-FFF2-40B4-BE49-F238E27FC236}">
                <a16:creationId xmlns:a16="http://schemas.microsoft.com/office/drawing/2014/main" id="{6DFE79E7-6DB3-690F-88D3-11C7A503B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509" y="2634738"/>
            <a:ext cx="5139813" cy="1588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D7FF040-39E1-8F7D-55BD-A15758588F39}"/>
              </a:ext>
            </a:extLst>
          </p:cNvPr>
          <p:cNvSpPr txBox="1"/>
          <p:nvPr/>
        </p:nvSpPr>
        <p:spPr>
          <a:xfrm>
            <a:off x="3209087" y="5762210"/>
            <a:ext cx="1015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2">
                    <a:lumMod val="75000"/>
                  </a:schemeClr>
                </a:solidFill>
              </a:rPr>
              <a:t>30-07-2024</a:t>
            </a:r>
          </a:p>
          <a:p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223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loud computing system&#10;&#10;Description automatically generated">
            <a:extLst>
              <a:ext uri="{FF2B5EF4-FFF2-40B4-BE49-F238E27FC236}">
                <a16:creationId xmlns:a16="http://schemas.microsoft.com/office/drawing/2014/main" id="{185A53CC-A53A-1D33-0C36-611DF33BB7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888" r="27194"/>
          <a:stretch/>
        </p:blipFill>
        <p:spPr>
          <a:xfrm>
            <a:off x="3390280" y="-1"/>
            <a:ext cx="5753720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609600"/>
            <a:ext cx="3337192" cy="1320800"/>
          </a:xfrm>
        </p:spPr>
        <p:txBody>
          <a:bodyPr>
            <a:normAutofit/>
          </a:bodyPr>
          <a:lstStyle/>
          <a:p>
            <a:r>
              <a:t>Executive Summary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508000" y="2160589"/>
            <a:ext cx="2888342" cy="44444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None/>
            </a:pPr>
            <a:r>
              <a:rPr lang="en-US" sz="1100" b="1">
                <a:ea typeface="+mn-lt"/>
                <a:cs typeface="+mn-lt"/>
              </a:rPr>
              <a:t>Purpose: Describe the action plan on how to transfer Patchworks to AWS in order to increase efficiency and the use of cost- effective solutions. </a:t>
            </a:r>
            <a:endParaRPr lang="en-US" sz="1100" b="1"/>
          </a:p>
          <a:p>
            <a:pPr algn="just">
              <a:buNone/>
            </a:pPr>
            <a:r>
              <a:rPr lang="en-US" sz="1100" b="1">
                <a:ea typeface="+mn-lt"/>
                <a:cs typeface="+mn-lt"/>
              </a:rPr>
              <a:t>Objectives: </a:t>
            </a:r>
          </a:p>
          <a:p>
            <a:pPr algn="just">
              <a:buFont typeface="Wingdings" charset="2"/>
              <a:buChar char="Ø"/>
            </a:pPr>
            <a:r>
              <a:rPr lang="en-US" sz="1100" b="1">
                <a:ea typeface="+mn-lt"/>
                <a:cs typeface="+mn-lt"/>
              </a:rPr>
              <a:t>Scalability: Support the load high without deteriorating the performance they deliver on their host systems. </a:t>
            </a:r>
            <a:endParaRPr lang="en-US" sz="1100" b="1"/>
          </a:p>
          <a:p>
            <a:pPr algn="just">
              <a:buFont typeface="Wingdings" charset="2"/>
              <a:buChar char="Ø"/>
            </a:pPr>
            <a:r>
              <a:rPr lang="en-US" sz="1100" b="1">
                <a:ea typeface="+mn-lt"/>
                <a:cs typeface="+mn-lt"/>
              </a:rPr>
              <a:t>Performance: Reduce response times. </a:t>
            </a:r>
            <a:endParaRPr lang="en-US" sz="1100" b="1"/>
          </a:p>
          <a:p>
            <a:pPr algn="just">
              <a:buFont typeface="Wingdings" charset="2"/>
              <a:buChar char="Ø"/>
            </a:pPr>
            <a:r>
              <a:rPr lang="en-US" sz="1100" b="1">
                <a:ea typeface="+mn-lt"/>
                <a:cs typeface="+mn-lt"/>
              </a:rPr>
              <a:t>Availability: High availability and disaster recovery have to be guaranteed. </a:t>
            </a:r>
            <a:endParaRPr lang="en-US" sz="1100" b="1"/>
          </a:p>
          <a:p>
            <a:pPr algn="just">
              <a:buFont typeface="Wingdings" charset="2"/>
              <a:buChar char="Ø"/>
            </a:pPr>
            <a:r>
              <a:rPr lang="en-US" sz="1100" b="1">
                <a:ea typeface="+mn-lt"/>
                <a:cs typeface="+mn-lt"/>
              </a:rPr>
              <a:t>Cost Optimization: Reduce costs by utilizing pay as you go basis of AWS. 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3681413"/>
            <a:ext cx="357266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8467"/>
            <a:ext cx="967571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8467"/>
            <a:ext cx="937369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550" y="609600"/>
            <a:ext cx="2802951" cy="1320800"/>
          </a:xfrm>
        </p:spPr>
        <p:txBody>
          <a:bodyPr>
            <a:normAutofit/>
          </a:bodyPr>
          <a:lstStyle/>
          <a:p>
            <a:r>
              <a:rPr lang="en-IN"/>
              <a:t>Project Overview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907172" y="2160589"/>
            <a:ext cx="3048329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1400" b="1">
                <a:ea typeface="+mn-lt"/>
                <a:cs typeface="+mn-lt"/>
              </a:rPr>
              <a:t>Current Situation: </a:t>
            </a:r>
            <a:endParaRPr lang="en-US" sz="1400"/>
          </a:p>
          <a:p>
            <a:pPr>
              <a:lnSpc>
                <a:spcPct val="90000"/>
              </a:lnSpc>
              <a:buNone/>
            </a:pPr>
            <a:r>
              <a:rPr lang="en-US" sz="1400" b="1">
                <a:ea typeface="+mn-lt"/>
                <a:cs typeface="+mn-lt"/>
              </a:rPr>
              <a:t>The on-premises services have the problem of scalability and a performance problem evident in the increased traffic moments such as the Black Friday.</a:t>
            </a:r>
            <a:endParaRPr lang="en-US" sz="1400"/>
          </a:p>
          <a:p>
            <a:pPr>
              <a:lnSpc>
                <a:spcPct val="90000"/>
              </a:lnSpc>
              <a:buNone/>
            </a:pPr>
            <a:r>
              <a:rPr lang="en-CA" sz="1400" b="1">
                <a:ea typeface="+mn-lt"/>
                <a:cs typeface="+mn-lt"/>
              </a:rPr>
              <a:t>Goals:</a:t>
            </a:r>
          </a:p>
          <a:p>
            <a:pPr>
              <a:lnSpc>
                <a:spcPct val="90000"/>
              </a:lnSpc>
            </a:pPr>
            <a:r>
              <a:rPr lang="en-US" sz="1400" b="1">
                <a:ea typeface="+mn-lt"/>
                <a:cs typeface="+mn-lt"/>
              </a:rPr>
              <a:t>Reduce response times from 900ms to 8ms.</a:t>
            </a:r>
          </a:p>
          <a:p>
            <a:pPr>
              <a:lnSpc>
                <a:spcPct val="90000"/>
              </a:lnSpc>
            </a:pPr>
            <a:r>
              <a:rPr lang="en-US" sz="1400" b="1">
                <a:ea typeface="+mn-lt"/>
                <a:cs typeface="+mn-lt"/>
              </a:rPr>
              <a:t>Maintain the peak time customer orders as per 31% increase.</a:t>
            </a:r>
          </a:p>
          <a:p>
            <a:pPr>
              <a:lnSpc>
                <a:spcPct val="90000"/>
              </a:lnSpc>
            </a:pPr>
            <a:r>
              <a:rPr lang="en-US" sz="1400" b="1">
                <a:ea typeface="+mn-lt"/>
                <a:cs typeface="+mn-lt"/>
              </a:rPr>
              <a:t>Maintain reliable and productive operations under high loads.</a:t>
            </a:r>
          </a:p>
        </p:txBody>
      </p:sp>
      <p:pic>
        <p:nvPicPr>
          <p:cNvPr id="32" name="Picture 31" descr="Graph on document with pen">
            <a:extLst>
              <a:ext uri="{FF2B5EF4-FFF2-40B4-BE49-F238E27FC236}">
                <a16:creationId xmlns:a16="http://schemas.microsoft.com/office/drawing/2014/main" id="{5A40DB1C-349F-D180-8433-B88B2E02FD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86" r="23531" b="-2"/>
          <a:stretch/>
        </p:blipFill>
        <p:spPr>
          <a:xfrm>
            <a:off x="20" y="-1"/>
            <a:ext cx="404620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60" y="1382486"/>
            <a:ext cx="2660686" cy="4093028"/>
          </a:xfrm>
        </p:spPr>
        <p:txBody>
          <a:bodyPr anchor="ctr">
            <a:normAutofit/>
          </a:bodyPr>
          <a:lstStyle/>
          <a:p>
            <a:r>
              <a:rPr lang="en-CA" sz="3800"/>
              <a:t>Detailed Solution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6950" y="-8467"/>
            <a:ext cx="3575050" cy="6866467"/>
            <a:chOff x="7425267" y="-8467"/>
            <a:chExt cx="4766733" cy="686646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289" y="0"/>
            <a:ext cx="4660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FCE2EFDD-2A0B-8A1D-D705-91A41013C9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286401"/>
              </p:ext>
            </p:extLst>
          </p:nvPr>
        </p:nvGraphicFramePr>
        <p:xfrm>
          <a:off x="3416017" y="934125"/>
          <a:ext cx="4971603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559" y="609600"/>
            <a:ext cx="2796807" cy="1320800"/>
          </a:xfrm>
        </p:spPr>
        <p:txBody>
          <a:bodyPr anchor="ctr">
            <a:normAutofit/>
          </a:bodyPr>
          <a:lstStyle/>
          <a:p>
            <a:r>
              <a:rPr lang="en-IN"/>
              <a:t>Security and Compliance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875" y="2160589"/>
            <a:ext cx="2790687" cy="4490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sz="1100" b="1"/>
              <a:t>Security Measures:</a:t>
            </a:r>
          </a:p>
          <a:p>
            <a:pPr>
              <a:lnSpc>
                <a:spcPct val="90000"/>
              </a:lnSpc>
            </a:pPr>
            <a:r>
              <a:rPr lang="en-IN" sz="1100" b="1"/>
              <a:t>Data Encryption: HTTPS, strong passwords, data encryption.</a:t>
            </a:r>
          </a:p>
          <a:p>
            <a:pPr>
              <a:lnSpc>
                <a:spcPct val="90000"/>
              </a:lnSpc>
            </a:pPr>
            <a:r>
              <a:rPr lang="en-IN" sz="1100" b="1"/>
              <a:t>Access Control: Strong IAM policies, as well as roles, and permissions.</a:t>
            </a:r>
          </a:p>
          <a:p>
            <a:pPr>
              <a:lnSpc>
                <a:spcPct val="90000"/>
              </a:lnSpc>
            </a:pPr>
            <a:r>
              <a:rPr lang="en-IN" sz="1100" b="1"/>
              <a:t>Monitoring: Continuous monitoring for security threats.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100" b="1"/>
              <a:t>Compliance:</a:t>
            </a:r>
          </a:p>
          <a:p>
            <a:pPr>
              <a:lnSpc>
                <a:spcPct val="90000"/>
              </a:lnSpc>
            </a:pPr>
            <a:r>
              <a:rPr lang="en-IN" sz="1100" b="1"/>
              <a:t>GDPR: Ensure data guard and encryption.</a:t>
            </a:r>
          </a:p>
          <a:p>
            <a:pPr>
              <a:lnSpc>
                <a:spcPct val="90000"/>
              </a:lnSpc>
            </a:pPr>
            <a:r>
              <a:rPr lang="en-IN" sz="1100" b="1"/>
              <a:t>HIPAA: </a:t>
            </a:r>
            <a:r>
              <a:rPr lang="en-IN" sz="1100" b="1">
                <a:solidFill>
                  <a:srgbClr val="101828"/>
                </a:solidFill>
                <a:ea typeface="+mn-lt"/>
                <a:cs typeface="+mn-lt"/>
              </a:rPr>
              <a:t>On going monitoring fo</a:t>
            </a:r>
            <a:r>
              <a:rPr lang="en-IN" sz="1200" b="1">
                <a:solidFill>
                  <a:srgbClr val="101828"/>
                </a:solidFill>
                <a:ea typeface="+mn-lt"/>
                <a:cs typeface="+mn-lt"/>
              </a:rPr>
              <a:t>r securi</a:t>
            </a:r>
            <a:r>
              <a:rPr lang="en-IN" sz="1100" b="1">
                <a:solidFill>
                  <a:srgbClr val="101828"/>
                </a:solidFill>
                <a:ea typeface="+mn-lt"/>
                <a:cs typeface="+mn-lt"/>
              </a:rPr>
              <a:t>ty threats. </a:t>
            </a:r>
            <a:r>
              <a:rPr lang="en-IN" sz="1050" b="1"/>
              <a:t>Track and control healthcare data.</a:t>
            </a:r>
          </a:p>
          <a:p>
            <a:pPr>
              <a:lnSpc>
                <a:spcPct val="90000"/>
              </a:lnSpc>
            </a:pPr>
            <a:r>
              <a:rPr lang="en-IN" sz="1100" b="1"/>
              <a:t>PCI DSS:</a:t>
            </a:r>
            <a:r>
              <a:rPr lang="en-IN" sz="1100" b="1">
                <a:solidFill>
                  <a:srgbClr val="404040"/>
                </a:solidFill>
                <a:ea typeface="+mn-lt"/>
                <a:cs typeface="+mn-lt"/>
              </a:rPr>
              <a:t> </a:t>
            </a:r>
            <a:r>
              <a:rPr lang="en-IN" sz="1100" b="1">
                <a:solidFill>
                  <a:srgbClr val="101828"/>
                </a:solidFill>
                <a:ea typeface="+mn-lt"/>
                <a:cs typeface="+mn-lt"/>
              </a:rPr>
              <a:t>This means that the payment data, needed to successfully complete a payment and </a:t>
            </a:r>
            <a:r>
              <a:rPr lang="en-IN" sz="1100" b="1" err="1">
                <a:solidFill>
                  <a:srgbClr val="101828"/>
                </a:solidFill>
                <a:ea typeface="+mn-lt"/>
                <a:cs typeface="+mn-lt"/>
              </a:rPr>
              <a:t>fullfill</a:t>
            </a:r>
            <a:r>
              <a:rPr lang="en-IN" sz="1100" b="1">
                <a:solidFill>
                  <a:srgbClr val="101828"/>
                </a:solidFill>
                <a:ea typeface="+mn-lt"/>
                <a:cs typeface="+mn-lt"/>
              </a:rPr>
              <a:t> an order, is protected.</a:t>
            </a:r>
            <a:r>
              <a:rPr lang="en-IN" sz="1100">
                <a:solidFill>
                  <a:srgbClr val="101828"/>
                </a:solidFill>
                <a:ea typeface="+mn-lt"/>
                <a:cs typeface="+mn-lt"/>
              </a:rPr>
              <a:t> </a:t>
            </a:r>
          </a:p>
        </p:txBody>
      </p:sp>
      <p:pic>
        <p:nvPicPr>
          <p:cNvPr id="5" name="Picture 4" descr="A group of people sitting at desks in a room with a cloud shaped object&#10;&#10;Description automatically generated">
            <a:extLst>
              <a:ext uri="{FF2B5EF4-FFF2-40B4-BE49-F238E27FC236}">
                <a16:creationId xmlns:a16="http://schemas.microsoft.com/office/drawing/2014/main" id="{18F5CB08-AB3E-FA40-3A88-B26790985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32" r="25269" b="1"/>
          <a:stretch/>
        </p:blipFill>
        <p:spPr>
          <a:xfrm>
            <a:off x="3579735" y="392736"/>
            <a:ext cx="4656389" cy="5099644"/>
          </a:xfrm>
          <a:prstGeom prst="rect">
            <a:avLst/>
          </a:prstGeom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103BCD-E40D-6C2B-20C0-72D11C87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768" r="9913"/>
          <a:stretch/>
        </p:blipFill>
        <p:spPr>
          <a:xfrm>
            <a:off x="3202390" y="-1"/>
            <a:ext cx="5941610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609600"/>
            <a:ext cx="2888343" cy="1320800"/>
          </a:xfrm>
        </p:spPr>
        <p:txBody>
          <a:bodyPr>
            <a:normAutofit/>
          </a:bodyPr>
          <a:lstStyle/>
          <a:p>
            <a:r>
              <a:rPr lang="en-IN" sz="2800"/>
              <a:t>Implementation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2160589"/>
            <a:ext cx="3280547" cy="43290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sz="1400"/>
              <a:t>Migration Process:</a:t>
            </a:r>
          </a:p>
          <a:p>
            <a:pPr>
              <a:lnSpc>
                <a:spcPct val="90000"/>
              </a:lnSpc>
            </a:pPr>
            <a:r>
              <a:rPr lang="en-IN" sz="1400"/>
              <a:t>Pre-Migration: Backups, snapshots, stakeholder reporting. Copies, duplication, shareholder's report. </a:t>
            </a:r>
          </a:p>
          <a:p>
            <a:pPr>
              <a:lnSpc>
                <a:spcPct val="90000"/>
              </a:lnSpc>
            </a:pPr>
            <a:r>
              <a:rPr lang="en-IN" sz="1400"/>
              <a:t>Execution: Transfer data, and configure environments.</a:t>
            </a:r>
          </a:p>
          <a:p>
            <a:pPr>
              <a:lnSpc>
                <a:spcPct val="90000"/>
              </a:lnSpc>
            </a:pPr>
            <a:r>
              <a:rPr lang="en-IN" sz="1400"/>
              <a:t>Post-Migration: </a:t>
            </a:r>
            <a:r>
              <a:rPr lang="en-IN" sz="1400">
                <a:ea typeface="+mn-lt"/>
                <a:cs typeface="+mn-lt"/>
              </a:rPr>
              <a:t>Systems integration and/or testing as well as fine tuning the performance of an integrated system. </a:t>
            </a:r>
            <a:r>
              <a:rPr lang="en-IN" sz="1400"/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400"/>
              <a:t>Training and Support:</a:t>
            </a:r>
          </a:p>
          <a:p>
            <a:pPr>
              <a:lnSpc>
                <a:spcPct val="90000"/>
              </a:lnSpc>
            </a:pPr>
            <a:r>
              <a:rPr lang="en-IN" sz="1400"/>
              <a:t>Training: Individual, group and documentation about staff.</a:t>
            </a:r>
          </a:p>
          <a:p>
            <a:pPr>
              <a:lnSpc>
                <a:spcPct val="90000"/>
              </a:lnSpc>
            </a:pPr>
            <a:r>
              <a:rPr lang="en-IN" sz="1400"/>
              <a:t>Support: Recruit members of the post migration support group. 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3681413"/>
            <a:ext cx="357266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8467"/>
            <a:ext cx="967571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8467"/>
            <a:ext cx="937369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79CEC-5595-EBED-BFFB-CAFEEA57C1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52" r="25252"/>
          <a:stretch/>
        </p:blipFill>
        <p:spPr>
          <a:xfrm>
            <a:off x="3538566" y="-11206"/>
            <a:ext cx="5605434" cy="6869206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609600"/>
            <a:ext cx="288834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800"/>
              <a:t>Project Governance and 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2160589"/>
            <a:ext cx="3728783" cy="444106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100" b="1"/>
              <a:t>Roles and Responsibilities:</a:t>
            </a:r>
          </a:p>
          <a:p>
            <a:pPr>
              <a:lnSpc>
                <a:spcPct val="160000"/>
              </a:lnSpc>
            </a:pPr>
            <a:r>
              <a:rPr lang="en-US" sz="1100" b="1"/>
              <a:t>Project Sponsor: Management by the leaders and financial by the organizations Management by the leaders and financial by the organizations</a:t>
            </a:r>
          </a:p>
          <a:p>
            <a:pPr>
              <a:lnSpc>
                <a:spcPct val="160000"/>
              </a:lnSpc>
            </a:pPr>
            <a:r>
              <a:rPr lang="en-US" sz="1100" b="1"/>
              <a:t>Project Manager: Prepare and review schedules and estimates of the progress and resources. </a:t>
            </a:r>
          </a:p>
          <a:p>
            <a:pPr>
              <a:lnSpc>
                <a:spcPct val="160000"/>
              </a:lnSpc>
            </a:pPr>
            <a:r>
              <a:rPr lang="en-US" sz="1100" b="1"/>
              <a:t>Technical Team: </a:t>
            </a:r>
            <a:r>
              <a:rPr lang="en-US" sz="1100" b="1">
                <a:ea typeface="+mn-lt"/>
                <a:cs typeface="+mn-lt"/>
              </a:rPr>
              <a:t>The identified migration tasks are, The following are the migration tasks, </a:t>
            </a:r>
          </a:p>
          <a:p>
            <a:pPr>
              <a:lnSpc>
                <a:spcPct val="160000"/>
              </a:lnSpc>
            </a:pPr>
            <a:r>
              <a:rPr lang="en-US" sz="1100" b="1"/>
              <a:t>Business Units: Deliver</a:t>
            </a:r>
            <a:r>
              <a:rPr lang="en-US" sz="1100" b="1">
                <a:ea typeface="+mn-lt"/>
                <a:cs typeface="+mn-lt"/>
              </a:rPr>
              <a:t> comments and guidelines and also make sure they have meet the needed demands.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b="1"/>
              <a:t>Timeline:</a:t>
            </a:r>
          </a:p>
          <a:p>
            <a:pPr>
              <a:lnSpc>
                <a:spcPct val="90000"/>
              </a:lnSpc>
            </a:pPr>
            <a:r>
              <a:rPr lang="en-US" sz="1100" b="1"/>
              <a:t>Initiation: 1 month</a:t>
            </a:r>
          </a:p>
          <a:p>
            <a:pPr>
              <a:lnSpc>
                <a:spcPct val="90000"/>
              </a:lnSpc>
            </a:pPr>
            <a:r>
              <a:rPr lang="en-US" sz="1100" b="1"/>
              <a:t>Design: 2 months</a:t>
            </a:r>
          </a:p>
          <a:p>
            <a:pPr>
              <a:lnSpc>
                <a:spcPct val="90000"/>
              </a:lnSpc>
            </a:pPr>
            <a:r>
              <a:rPr lang="en-US" sz="1100" b="1"/>
              <a:t>Implementation: 3 months</a:t>
            </a:r>
          </a:p>
          <a:p>
            <a:pPr>
              <a:lnSpc>
                <a:spcPct val="90000"/>
              </a:lnSpc>
            </a:pPr>
            <a:r>
              <a:rPr lang="en-US" sz="1100" b="1"/>
              <a:t>Validation: 1 month</a:t>
            </a:r>
          </a:p>
          <a:p>
            <a:pPr>
              <a:lnSpc>
                <a:spcPct val="90000"/>
              </a:lnSpc>
            </a:pPr>
            <a:r>
              <a:rPr lang="en-US" sz="1100" b="1"/>
              <a:t>Closure: 1 month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3681413"/>
            <a:ext cx="357266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8467"/>
            <a:ext cx="967571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8467"/>
            <a:ext cx="937369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F492-E663-1760-114E-A61763D7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715C7-3887-D032-41F5-023A21469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918061"/>
            <a:ext cx="6347714" cy="3880773"/>
          </a:xfrm>
        </p:spPr>
        <p:txBody>
          <a:bodyPr>
            <a:normAutofit fontScale="70000" lnSpcReduction="2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i="1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Patchworks</a:t>
            </a:r>
            <a:r>
              <a:rPr lang="en-IN" sz="18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(n.d.). Amazon Web Services, Inc. Retrieved July 30, 2024, from </a:t>
            </a:r>
            <a:r>
              <a:rPr lang="en-IN" sz="1800" u="sng" kern="100">
                <a:solidFill>
                  <a:srgbClr val="467886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https://aws.amazon.com/solutions/case-studies/patchworks/?did=cr_card&amp;trk=cr_card#Overview</a:t>
            </a:r>
            <a:endParaRPr lang="en-IN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CA" sz="18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Khan, T. (2024, March 6). </a:t>
            </a:r>
            <a:r>
              <a:rPr lang="en-CA" sz="1800" i="1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Cloud migration best practices: Optimizing your cloud migration strategy</a:t>
            </a:r>
            <a:r>
              <a:rPr lang="en-CA" sz="18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IBM Blog. </a:t>
            </a:r>
            <a:r>
              <a:rPr lang="en-CA" sz="1800" u="sng" kern="100">
                <a:solidFill>
                  <a:srgbClr val="467886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https://www.ibm.com/blog/cloud-migration-strategy/</a:t>
            </a:r>
            <a:endParaRPr lang="en-IN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CA" sz="1800" kern="10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stephen-sumner</a:t>
            </a:r>
            <a:r>
              <a:rPr lang="en-CA" sz="18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(n.d.). </a:t>
            </a:r>
            <a:r>
              <a:rPr lang="en-CA" sz="1800" i="1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to adopt the cloud - Cloud Adoption Framework</a:t>
            </a:r>
            <a:r>
              <a:rPr lang="en-CA" sz="18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Learn.microsoft.com. </a:t>
            </a:r>
            <a:r>
              <a:rPr lang="en-CA" sz="1800" u="sng" kern="100">
                <a:solidFill>
                  <a:srgbClr val="467886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https://learn.microsoft.com/en-us/azure/cloud-adoption-framework/adopt/</a:t>
            </a:r>
            <a:endParaRPr lang="en-IN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CA" sz="1800" i="1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 key cloud adoption trends in migrating and modernizing workloads</a:t>
            </a:r>
            <a:r>
              <a:rPr lang="en-CA" sz="18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(n.d.). Azure.microsoft.com. </a:t>
            </a:r>
            <a:r>
              <a:rPr lang="en-CA" sz="1800" u="sng" kern="100">
                <a:solidFill>
                  <a:srgbClr val="467886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https://azure.microsoft.com/en-us/blog/3-key-cloud-adoption-trends-in-migrating-and-modernizing-workloads/</a:t>
            </a:r>
            <a:endParaRPr lang="en-IN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CA" sz="1800" kern="10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martinekuan</a:t>
            </a:r>
            <a:r>
              <a:rPr lang="en-CA" sz="18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(n.d.). </a:t>
            </a:r>
            <a:r>
              <a:rPr lang="en-CA" sz="1800" i="1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Cloud migration - Cloud Adoption Framework</a:t>
            </a:r>
            <a:r>
              <a:rPr lang="en-CA" sz="18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Learn.microsoft.com. </a:t>
            </a:r>
            <a:r>
              <a:rPr lang="en-CA" sz="1800" u="sng" kern="100">
                <a:solidFill>
                  <a:srgbClr val="467886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https://learn.microsoft.com/en-us/azure/cloud-adoption-framework/migrate/</a:t>
            </a:r>
            <a:endParaRPr lang="en-IN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CA" sz="1800" i="1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21 Best Practices for Your Cloud Migration</a:t>
            </a:r>
            <a:r>
              <a:rPr lang="en-CA" sz="18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(2016, June 24). Amazon Web Services. </a:t>
            </a:r>
            <a:r>
              <a:rPr lang="en-CA" sz="1800" u="sng" kern="100">
                <a:solidFill>
                  <a:srgbClr val="467886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https://aws.amazon.com/blogs/enterprise-strategy/21-best-practices-for-your-cloud-migration/</a:t>
            </a:r>
            <a:endParaRPr lang="en-IN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274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26145" y="3102121"/>
            <a:ext cx="1422581" cy="2190527"/>
            <a:chOff x="0" y="0"/>
            <a:chExt cx="862412" cy="1327963"/>
          </a:xfrm>
          <a:solidFill>
            <a:schemeClr val="accent2">
              <a:lumMod val="5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chemeClr val="accent1"/>
            </a:solidFill>
            <a:ln cap="sq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endParaRPr lang="en-IN" sz="9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endParaRPr sz="9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967678" y="3102121"/>
            <a:ext cx="1422581" cy="2190527"/>
            <a:chOff x="0" y="0"/>
            <a:chExt cx="862412" cy="1327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chemeClr val="accent1"/>
            </a:solidFill>
            <a:ln cap="sq">
              <a:solidFill>
                <a:schemeClr val="accent2">
                  <a:lumMod val="50000"/>
                </a:schemeClr>
              </a:solidFill>
              <a:prstDash val="solid"/>
              <a:miter/>
            </a:ln>
          </p:spPr>
          <p:txBody>
            <a:bodyPr/>
            <a:lstStyle/>
            <a:p>
              <a:endParaRPr lang="en-IN" sz="9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2">
                  <a:lumMod val="50000"/>
                </a:schemeClr>
              </a:solidFill>
            </a:ln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endParaRPr sz="9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24500" y="3102121"/>
            <a:ext cx="1422581" cy="2190527"/>
            <a:chOff x="0" y="0"/>
            <a:chExt cx="862412" cy="13279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chemeClr val="accent1"/>
            </a:solidFill>
            <a:ln cap="sq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endParaRPr lang="en-IN" sz="9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endParaRPr sz="90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326145" y="5292647"/>
            <a:ext cx="1422581" cy="150653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IN" sz="900"/>
          </a:p>
        </p:txBody>
      </p:sp>
      <p:sp>
        <p:nvSpPr>
          <p:cNvPr id="12" name="Freeform 12"/>
          <p:cNvSpPr/>
          <p:nvPr/>
        </p:nvSpPr>
        <p:spPr>
          <a:xfrm>
            <a:off x="3925323" y="5292647"/>
            <a:ext cx="1422581" cy="150653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IN" sz="900"/>
          </a:p>
        </p:txBody>
      </p:sp>
      <p:sp>
        <p:nvSpPr>
          <p:cNvPr id="13" name="Freeform 13"/>
          <p:cNvSpPr/>
          <p:nvPr/>
        </p:nvSpPr>
        <p:spPr>
          <a:xfrm>
            <a:off x="5524500" y="5292647"/>
            <a:ext cx="1422581" cy="150653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IN" sz="900"/>
          </a:p>
        </p:txBody>
      </p:sp>
      <p:sp>
        <p:nvSpPr>
          <p:cNvPr id="16" name="TextBox 16"/>
          <p:cNvSpPr txBox="1"/>
          <p:nvPr/>
        </p:nvSpPr>
        <p:spPr>
          <a:xfrm>
            <a:off x="0" y="803485"/>
            <a:ext cx="9144000" cy="1708928"/>
          </a:xfrm>
          <a:prstGeom prst="rect">
            <a:avLst/>
          </a:prstGeom>
        </p:spPr>
        <p:txBody>
          <a:bodyPr lIns="25400" tIns="25400" rIns="25400" bIns="25400" rtlCol="0" anchor="ctr"/>
          <a:lstStyle/>
          <a:p>
            <a:pPr algn="ctr">
              <a:lnSpc>
                <a:spcPts val="1303"/>
              </a:lnSpc>
            </a:pPr>
            <a:endParaRPr sz="900"/>
          </a:p>
        </p:txBody>
      </p:sp>
      <p:sp>
        <p:nvSpPr>
          <p:cNvPr id="21" name="Freeform 21"/>
          <p:cNvSpPr/>
          <p:nvPr/>
        </p:nvSpPr>
        <p:spPr>
          <a:xfrm>
            <a:off x="2519067" y="3258159"/>
            <a:ext cx="996737" cy="1143667"/>
          </a:xfrm>
          <a:custGeom>
            <a:avLst/>
            <a:gdLst/>
            <a:ahLst/>
            <a:cxnLst/>
            <a:rect l="l" t="t" r="r" b="b"/>
            <a:pathLst>
              <a:path w="2382639" h="2287333">
                <a:moveTo>
                  <a:pt x="0" y="0"/>
                </a:moveTo>
                <a:lnTo>
                  <a:pt x="2382638" y="0"/>
                </a:lnTo>
                <a:lnTo>
                  <a:pt x="2382638" y="2287333"/>
                </a:lnTo>
                <a:lnTo>
                  <a:pt x="0" y="2287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900"/>
          </a:p>
        </p:txBody>
      </p:sp>
      <p:sp>
        <p:nvSpPr>
          <p:cNvPr id="22" name="Freeform 22"/>
          <p:cNvSpPr/>
          <p:nvPr/>
        </p:nvSpPr>
        <p:spPr>
          <a:xfrm>
            <a:off x="4301131" y="3184127"/>
            <a:ext cx="830183" cy="1254397"/>
          </a:xfrm>
          <a:custGeom>
            <a:avLst/>
            <a:gdLst/>
            <a:ahLst/>
            <a:cxnLst/>
            <a:rect l="l" t="t" r="r" b="b"/>
            <a:pathLst>
              <a:path w="1660366" h="2508794">
                <a:moveTo>
                  <a:pt x="0" y="0"/>
                </a:moveTo>
                <a:lnTo>
                  <a:pt x="1660366" y="0"/>
                </a:lnTo>
                <a:lnTo>
                  <a:pt x="1660366" y="2508794"/>
                </a:lnTo>
                <a:lnTo>
                  <a:pt x="0" y="25087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900"/>
          </a:p>
        </p:txBody>
      </p:sp>
      <p:sp>
        <p:nvSpPr>
          <p:cNvPr id="23" name="Freeform 23"/>
          <p:cNvSpPr/>
          <p:nvPr/>
        </p:nvSpPr>
        <p:spPr>
          <a:xfrm>
            <a:off x="5867552" y="3211899"/>
            <a:ext cx="822626" cy="1236186"/>
          </a:xfrm>
          <a:custGeom>
            <a:avLst/>
            <a:gdLst/>
            <a:ahLst/>
            <a:cxnLst/>
            <a:rect l="l" t="t" r="r" b="b"/>
            <a:pathLst>
              <a:path w="1645251" h="2472372">
                <a:moveTo>
                  <a:pt x="0" y="0"/>
                </a:moveTo>
                <a:lnTo>
                  <a:pt x="1645251" y="0"/>
                </a:lnTo>
                <a:lnTo>
                  <a:pt x="1645251" y="2472372"/>
                </a:lnTo>
                <a:lnTo>
                  <a:pt x="0" y="2472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900"/>
          </a:p>
        </p:txBody>
      </p:sp>
      <p:sp>
        <p:nvSpPr>
          <p:cNvPr id="24" name="TextBox 24"/>
          <p:cNvSpPr txBox="1"/>
          <p:nvPr/>
        </p:nvSpPr>
        <p:spPr>
          <a:xfrm>
            <a:off x="1858297" y="2558021"/>
            <a:ext cx="5225326" cy="34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383">
                <a:solidFill>
                  <a:schemeClr val="accent2">
                    <a:lumMod val="75000"/>
                  </a:schemeClr>
                </a:solidFill>
                <a:latin typeface="Now Bold"/>
              </a:rPr>
              <a:t>OUR TEAM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99779" y="4520529"/>
            <a:ext cx="1235314" cy="193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6"/>
              </a:lnSpc>
            </a:pPr>
            <a:r>
              <a:rPr lang="en-US" sz="1239" spc="62" err="1">
                <a:solidFill>
                  <a:srgbClr val="FFFBFB"/>
                </a:solidFill>
                <a:latin typeface="DM Sans"/>
              </a:rPr>
              <a:t>Akiff</a:t>
            </a:r>
            <a:r>
              <a:rPr lang="en-US" sz="1239" spc="62">
                <a:solidFill>
                  <a:srgbClr val="FFFBFB"/>
                </a:solidFill>
                <a:latin typeface="DM Sans"/>
              </a:rPr>
              <a:t> Khoja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182227" y="4520529"/>
            <a:ext cx="908773" cy="189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6"/>
              </a:lnSpc>
            </a:pPr>
            <a:r>
              <a:rPr lang="en-US" sz="1239" spc="62">
                <a:solidFill>
                  <a:srgbClr val="FFFBFB"/>
                </a:solidFill>
                <a:latin typeface="DM Sans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81404" y="4520529"/>
            <a:ext cx="908773" cy="382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6"/>
              </a:lnSpc>
            </a:pPr>
            <a:r>
              <a:rPr lang="en-US" sz="1239" spc="62" err="1">
                <a:solidFill>
                  <a:srgbClr val="FFFBFB"/>
                </a:solidFill>
                <a:latin typeface="DM Sans"/>
              </a:rPr>
              <a:t>Abinaya</a:t>
            </a:r>
            <a:r>
              <a:rPr lang="en-US" sz="1239" spc="62">
                <a:solidFill>
                  <a:srgbClr val="FFFBFB"/>
                </a:solidFill>
                <a:latin typeface="DM Sans"/>
              </a:rPr>
              <a:t> Babu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2969023" y="1428308"/>
            <a:ext cx="3114584" cy="446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6"/>
              </a:lnSpc>
              <a:spcBef>
                <a:spcPct val="0"/>
              </a:spcBef>
            </a:pPr>
            <a:r>
              <a:rPr lang="en-US" sz="2787">
                <a:solidFill>
                  <a:srgbClr val="FFFFFF"/>
                </a:solidFill>
                <a:latin typeface="Archivo Black"/>
              </a:rPr>
              <a:t>Thank You!</a:t>
            </a:r>
          </a:p>
        </p:txBody>
      </p:sp>
      <p:pic>
        <p:nvPicPr>
          <p:cNvPr id="32" name="Picture 31" descr="A green leaves with white text&#10;&#10;Description automatically generated">
            <a:extLst>
              <a:ext uri="{FF2B5EF4-FFF2-40B4-BE49-F238E27FC236}">
                <a16:creationId xmlns:a16="http://schemas.microsoft.com/office/drawing/2014/main" id="{FC923AAD-E849-C842-9350-B06A40B076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8575" y="663248"/>
            <a:ext cx="4847303" cy="1779686"/>
          </a:xfrm>
          <a:prstGeom prst="rect">
            <a:avLst/>
          </a:prstGeom>
        </p:spPr>
      </p:pic>
      <p:sp>
        <p:nvSpPr>
          <p:cNvPr id="33" name="TextBox 25">
            <a:extLst>
              <a:ext uri="{FF2B5EF4-FFF2-40B4-BE49-F238E27FC236}">
                <a16:creationId xmlns:a16="http://schemas.microsoft.com/office/drawing/2014/main" id="{527A5757-C8FC-EB3A-E597-A86840628C3D}"/>
              </a:ext>
            </a:extLst>
          </p:cNvPr>
          <p:cNvSpPr txBox="1"/>
          <p:nvPr/>
        </p:nvSpPr>
        <p:spPr>
          <a:xfrm>
            <a:off x="4112590" y="4558640"/>
            <a:ext cx="1235314" cy="193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6"/>
              </a:lnSpc>
            </a:pPr>
            <a:r>
              <a:rPr lang="en-US" sz="1239" spc="62">
                <a:solidFill>
                  <a:srgbClr val="FFFBFB"/>
                </a:solidFill>
                <a:latin typeface="DM Sans"/>
              </a:rPr>
              <a:t>Swathi Anil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A1E7A9-D407-E2AC-0ABD-78EAB8A35662}"/>
              </a:ext>
            </a:extLst>
          </p:cNvPr>
          <p:cNvSpPr/>
          <p:nvPr/>
        </p:nvSpPr>
        <p:spPr>
          <a:xfrm>
            <a:off x="1758575" y="1875225"/>
            <a:ext cx="99722" cy="707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33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4c9e7bc-b52f-4330-a26e-913dd5d5fdf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E21C29C6AA8E4483B37A925A9218F0" ma:contentTypeVersion="14" ma:contentTypeDescription="Create a new document." ma:contentTypeScope="" ma:versionID="0e7330751632f101900e6c60a613b30d">
  <xsd:schema xmlns:xsd="http://www.w3.org/2001/XMLSchema" xmlns:xs="http://www.w3.org/2001/XMLSchema" xmlns:p="http://schemas.microsoft.com/office/2006/metadata/properties" xmlns:ns3="24c9e7bc-b52f-4330-a26e-913dd5d5fdf4" xmlns:ns4="2f346c77-56cd-4926-9db9-b264d9f18f6a" targetNamespace="http://schemas.microsoft.com/office/2006/metadata/properties" ma:root="true" ma:fieldsID="328f04f60a07a0ead33177ba3f6f9bea" ns3:_="" ns4:_="">
    <xsd:import namespace="24c9e7bc-b52f-4330-a26e-913dd5d5fdf4"/>
    <xsd:import namespace="2f346c77-56cd-4926-9db9-b264d9f18f6a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c9e7bc-b52f-4330-a26e-913dd5d5fdf4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346c77-56cd-4926-9db9-b264d9f18f6a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53F221-F9EE-4C5D-9CAB-B50561F382A3}">
  <ds:schemaRefs>
    <ds:schemaRef ds:uri="24c9e7bc-b52f-4330-a26e-913dd5d5fdf4"/>
    <ds:schemaRef ds:uri="2f346c77-56cd-4926-9db9-b264d9f18f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77FFED1-FE02-4C38-9DF4-0E7A172C8294}">
  <ds:schemaRefs>
    <ds:schemaRef ds:uri="24c9e7bc-b52f-4330-a26e-913dd5d5fdf4"/>
    <ds:schemaRef ds:uri="2f346c77-56cd-4926-9db9-b264d9f18f6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0C8CA3C-975E-4151-9CAB-386F136226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On-screen Show (4:3)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Facet</vt:lpstr>
      <vt:lpstr>PowerPoint Presentation</vt:lpstr>
      <vt:lpstr>Executive Summary</vt:lpstr>
      <vt:lpstr>Project Overview</vt:lpstr>
      <vt:lpstr>Detailed Solution</vt:lpstr>
      <vt:lpstr>Security and Compliance</vt:lpstr>
      <vt:lpstr>Implementation Plan</vt:lpstr>
      <vt:lpstr>Project Governance and Timeline</vt:lpstr>
      <vt:lpstr>Reference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Adoption and Migration Strategy for Patchworks</dc:title>
  <dc:subject/>
  <dc:creator/>
  <cp:keywords/>
  <dc:description>generated using python-pptx</dc:description>
  <cp:revision>28</cp:revision>
  <dcterms:created xsi:type="dcterms:W3CDTF">2013-01-27T09:14:16Z</dcterms:created>
  <dcterms:modified xsi:type="dcterms:W3CDTF">2024-07-30T20:51:02Z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0x010100FCE21C29C6AA8E4483B37A925A9218F0</vt:lpwstr>
  </property>
</Properties>
</file>